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7" autoAdjust="0"/>
  </p:normalViewPr>
  <p:slideViewPr>
    <p:cSldViewPr>
      <p:cViewPr>
        <p:scale>
          <a:sx n="78" d="100"/>
          <a:sy n="78" d="100"/>
        </p:scale>
        <p:origin x="-1128"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04.12.2020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smtClean="0"/>
              <a:t>Зразок заголовка</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Зразок підзаголовка</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smtClean="0"/>
              <a:t>Зразок заголовка</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smtClean="0"/>
              <a:t>Зразок тексту</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uk-UA" smtClean="0"/>
              <a:t>Зразок заголовка</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uk-UA" smtClean="0"/>
              <a:t>Зразок заголовка</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uk-UA" smtClean="0"/>
              <a:t>Зразок заголовка</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uk-UA" smtClean="0"/>
              <a:t>Зразок заголовка</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VE TANITIM</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403 İletişim Hukuku ve Etik</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 Üyesi Hasan TURGUT</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İnternet Rejiminde Uluslararası Düzenlemeler</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85000" lnSpcReduction="10000"/>
          </a:bodyPr>
          <a:lstStyle/>
          <a:p>
            <a:pPr algn="just"/>
            <a:r>
              <a:rPr lang="tr-TR" dirty="0" smtClean="0"/>
              <a:t>İnternetle birlikte düşüncenin başkalarına ulaşma sürecinde aktör sayısında muazzam bir artış ortaya çıkmıştır.</a:t>
            </a:r>
          </a:p>
          <a:p>
            <a:pPr algn="just"/>
            <a:r>
              <a:rPr lang="tr-TR" dirty="0" smtClean="0"/>
              <a:t>İnternetle birlikte düşüncenin kitlelere ulaşması süreci diğer araçlara nazaran kısalmıştır.</a:t>
            </a:r>
          </a:p>
          <a:p>
            <a:pPr algn="just"/>
            <a:r>
              <a:rPr lang="tr-TR" dirty="0" smtClean="0"/>
              <a:t>İnternet, yapısı dolayısıyla uluslararası hukuki düzenlemelerle değerlendirilmek zorundadır.</a:t>
            </a:r>
          </a:p>
          <a:p>
            <a:pPr algn="just"/>
            <a:r>
              <a:rPr lang="tr-TR" dirty="0" smtClean="0"/>
              <a:t>Bu uluslararası işbirliğinin gerekliliği olarak 2001 tarihli Siber Suçluluğa İlişkin Avrupa Sözleşmesi’nden bahsedilebilir (</a:t>
            </a:r>
            <a:r>
              <a:rPr lang="tr-TR" dirty="0" err="1" smtClean="0"/>
              <a:t>Cankaya</a:t>
            </a:r>
            <a:r>
              <a:rPr lang="tr-TR" dirty="0" smtClean="0"/>
              <a:t> ve Yamaner, 2012: 250-1).</a:t>
            </a:r>
          </a:p>
          <a:p>
            <a:pPr algn="just"/>
            <a:endParaRPr lang="tr-TR" dirty="0" smtClean="0"/>
          </a:p>
          <a:p>
            <a:pPr algn="just"/>
            <a:endParaRPr lang="tr-TR" dirty="0"/>
          </a:p>
        </p:txBody>
      </p:sp>
    </p:spTree>
    <p:extLst>
      <p:ext uri="{BB962C8B-B14F-4D97-AF65-F5344CB8AC3E}">
        <p14:creationId xmlns:p14="http://schemas.microsoft.com/office/powerpoint/2010/main" xmlns="" val="2885755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Siber Suçluluğa İlişkin Avrupa Sözleşmesi</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62500" lnSpcReduction="20000"/>
          </a:bodyPr>
          <a:lstStyle/>
          <a:p>
            <a:r>
              <a:rPr lang="tr-TR" dirty="0" smtClean="0"/>
              <a:t>Bilişim sistemlerinin gizliliğine, bütünlüğüne, kullanılabilirliğine karşı,</a:t>
            </a:r>
          </a:p>
          <a:p>
            <a:pPr lvl="1"/>
            <a:r>
              <a:rPr lang="tr-TR" dirty="0" smtClean="0"/>
              <a:t>Hukuka aykırı erişim,</a:t>
            </a:r>
          </a:p>
          <a:p>
            <a:pPr lvl="1"/>
            <a:r>
              <a:rPr lang="tr-TR" dirty="0" smtClean="0"/>
              <a:t>Hukuka aykırı tutma,</a:t>
            </a:r>
          </a:p>
          <a:p>
            <a:pPr lvl="1"/>
            <a:r>
              <a:rPr lang="tr-TR" dirty="0" smtClean="0"/>
              <a:t>Verilerin bütünlüğünün ihlali,</a:t>
            </a:r>
          </a:p>
          <a:p>
            <a:pPr lvl="1"/>
            <a:r>
              <a:rPr lang="tr-TR" dirty="0" smtClean="0"/>
              <a:t>Sistemin bütünlüğünün ihlali,</a:t>
            </a:r>
          </a:p>
          <a:p>
            <a:pPr lvl="1"/>
            <a:r>
              <a:rPr lang="tr-TR" dirty="0" smtClean="0"/>
              <a:t>Tertibatın kötüye kullanılması.</a:t>
            </a:r>
          </a:p>
          <a:p>
            <a:r>
              <a:rPr lang="tr-TR" dirty="0" smtClean="0"/>
              <a:t>Bilişim suçları,</a:t>
            </a:r>
          </a:p>
          <a:p>
            <a:pPr lvl="1"/>
            <a:r>
              <a:rPr lang="tr-TR" dirty="0" smtClean="0"/>
              <a:t>Bilişim sahteciliği,</a:t>
            </a:r>
          </a:p>
          <a:p>
            <a:pPr lvl="1"/>
            <a:r>
              <a:rPr lang="tr-TR" dirty="0" smtClean="0"/>
              <a:t>Bilişim kaçakçılığı.</a:t>
            </a:r>
          </a:p>
          <a:p>
            <a:r>
              <a:rPr lang="tr-TR" dirty="0" smtClean="0"/>
              <a:t>İçeriğe İlişkin Suçlar,</a:t>
            </a:r>
          </a:p>
          <a:p>
            <a:pPr lvl="1"/>
            <a:r>
              <a:rPr lang="tr-TR" dirty="0" smtClean="0"/>
              <a:t>Çocuk pornografisi,</a:t>
            </a:r>
          </a:p>
          <a:p>
            <a:pPr lvl="1"/>
            <a:r>
              <a:rPr lang="tr-TR" dirty="0" smtClean="0"/>
              <a:t>Irkçılık (Örnek: </a:t>
            </a:r>
            <a:r>
              <a:rPr lang="tr-TR" dirty="0" err="1" smtClean="0"/>
              <a:t>Unlawful</a:t>
            </a:r>
            <a:r>
              <a:rPr lang="tr-TR" dirty="0" smtClean="0"/>
              <a:t> </a:t>
            </a:r>
            <a:r>
              <a:rPr lang="tr-TR" dirty="0" err="1" smtClean="0"/>
              <a:t>hosting</a:t>
            </a:r>
            <a:r>
              <a:rPr lang="tr-TR" dirty="0" smtClean="0"/>
              <a:t>)</a:t>
            </a:r>
          </a:p>
          <a:p>
            <a:r>
              <a:rPr lang="tr-TR" dirty="0" smtClean="0"/>
              <a:t>Fikri haklar ve komşu haklarının ihlaline ilişkin suçlardır (</a:t>
            </a:r>
            <a:r>
              <a:rPr lang="tr-TR" dirty="0" err="1" smtClean="0"/>
              <a:t>Cankaya</a:t>
            </a:r>
            <a:r>
              <a:rPr lang="tr-TR" dirty="0" smtClean="0"/>
              <a:t> ve Yamaner, 2012: 251-268).</a:t>
            </a:r>
            <a:endParaRPr lang="tr-TR" dirty="0"/>
          </a:p>
        </p:txBody>
      </p:sp>
    </p:spTree>
    <p:extLst>
      <p:ext uri="{BB962C8B-B14F-4D97-AF65-F5344CB8AC3E}">
        <p14:creationId xmlns:p14="http://schemas.microsoft.com/office/powerpoint/2010/main" xmlns="" val="907700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2400" b="1" dirty="0" smtClean="0">
                <a:effectLst>
                  <a:outerShdw blurRad="38100" dist="38100" dir="2700000" algn="tl">
                    <a:srgbClr val="000000">
                      <a:alpha val="43137"/>
                    </a:srgbClr>
                  </a:outerShdw>
                </a:effectLst>
              </a:rPr>
              <a:t>5651 Sayılı İnternet Ortamında Yapılan Yayınların Düzenlenmesi ve Bu Yayınlar Yoluyla İşlenen Suçlarla Mücadele Edilmesi Hakkında Kanun</a:t>
            </a:r>
            <a:endParaRPr lang="tr-TR" sz="24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55000" lnSpcReduction="20000"/>
          </a:bodyPr>
          <a:lstStyle/>
          <a:p>
            <a:pPr algn="just"/>
            <a:r>
              <a:rPr lang="tr-TR" dirty="0" smtClean="0"/>
              <a:t>Madde 2 Tanımlar:</a:t>
            </a:r>
          </a:p>
          <a:p>
            <a:pPr lvl="1" algn="just"/>
            <a:r>
              <a:rPr lang="tr-TR" b="1" dirty="0" smtClean="0"/>
              <a:t>Bakanlık: </a:t>
            </a:r>
            <a:r>
              <a:rPr lang="tr-TR" dirty="0" smtClean="0"/>
              <a:t>Ulaştırma Bakanlığını,</a:t>
            </a:r>
          </a:p>
          <a:p>
            <a:pPr lvl="1" algn="just"/>
            <a:r>
              <a:rPr lang="tr-TR" b="1" dirty="0" smtClean="0"/>
              <a:t>Başkan:</a:t>
            </a:r>
            <a:r>
              <a:rPr lang="tr-TR" dirty="0" smtClean="0"/>
              <a:t> Bilgi Teknolojileri ve İletişim Kurumu Başkanını,</a:t>
            </a:r>
          </a:p>
          <a:p>
            <a:pPr lvl="1" algn="just"/>
            <a:r>
              <a:rPr lang="tr-TR" b="1" dirty="0" smtClean="0"/>
              <a:t> Erişim sağlayıcı:</a:t>
            </a:r>
            <a:r>
              <a:rPr lang="tr-TR" dirty="0" smtClean="0"/>
              <a:t> Kullanıcılarına internet ortamına erişim olanağı sağlayan her türlü gerçek veya tüzel kişileri, </a:t>
            </a:r>
          </a:p>
          <a:p>
            <a:pPr lvl="1" algn="just"/>
            <a:r>
              <a:rPr lang="tr-TR" dirty="0" smtClean="0"/>
              <a:t> </a:t>
            </a:r>
            <a:r>
              <a:rPr lang="tr-TR" b="1" dirty="0" smtClean="0"/>
              <a:t>İçerik sağlayıcı: </a:t>
            </a:r>
            <a:r>
              <a:rPr lang="tr-TR" dirty="0" smtClean="0"/>
              <a:t>İnternet ortamı üzerinden kullanıcılara sunulan her türlü bilgi veya veriyi üreten, değiştiren ve sağlayan gerçek veya tüzel kişileri,</a:t>
            </a:r>
          </a:p>
          <a:p>
            <a:pPr lvl="1" algn="just"/>
            <a:r>
              <a:rPr lang="tr-TR" b="1" dirty="0" smtClean="0"/>
              <a:t> İnternet ortamı: </a:t>
            </a:r>
            <a:r>
              <a:rPr lang="tr-TR" dirty="0" smtClean="0"/>
              <a:t>Haberleşme ile kişisel veya kurumsal bilgisayar sistemleri dışında kalan ve kamuya açık olan internet üzerinde oluşturulan ortamı, </a:t>
            </a:r>
          </a:p>
          <a:p>
            <a:pPr lvl="1" algn="just"/>
            <a:r>
              <a:rPr lang="tr-TR" b="1" dirty="0" smtClean="0"/>
              <a:t>Toplu kullanım sağlayıcı: </a:t>
            </a:r>
            <a:r>
              <a:rPr lang="tr-TR" dirty="0" smtClean="0"/>
              <a:t>Kişilere belli bir yerde ve belli bir süre internet ortamı kullanım olanağı sağlayanı, </a:t>
            </a:r>
          </a:p>
          <a:p>
            <a:pPr lvl="1" algn="just"/>
            <a:r>
              <a:rPr lang="tr-TR" b="1" dirty="0" smtClean="0"/>
              <a:t>Yer sağlayıcı: </a:t>
            </a:r>
            <a:r>
              <a:rPr lang="tr-TR" dirty="0" smtClean="0"/>
              <a:t>Hizmet ve içerikleri barındıran sistemleri sağlayan veya işleten gerçek veya tüzel kişileri, </a:t>
            </a:r>
          </a:p>
          <a:p>
            <a:pPr lvl="1" algn="just"/>
            <a:r>
              <a:rPr lang="tr-TR" b="1" dirty="0" smtClean="0"/>
              <a:t>Birlik:</a:t>
            </a:r>
            <a:r>
              <a:rPr lang="tr-TR" dirty="0" smtClean="0"/>
              <a:t> Erişim Sağlayıcıları Birliğini, </a:t>
            </a:r>
          </a:p>
          <a:p>
            <a:pPr lvl="1" algn="just"/>
            <a:r>
              <a:rPr lang="tr-TR" b="1" dirty="0" smtClean="0"/>
              <a:t>Erişimin engellenmesi: </a:t>
            </a:r>
            <a:r>
              <a:rPr lang="tr-TR" dirty="0" smtClean="0"/>
              <a:t>Alan adından erişimin engellenmesi, IP adresinden erişimin engellenmesi, içeriğe (URL) erişimin engellenmesi ve benzeri yöntemler kullanılarak erişimin engellenmesini, </a:t>
            </a:r>
          </a:p>
          <a:p>
            <a:pPr lvl="1" algn="just"/>
            <a:r>
              <a:rPr lang="tr-TR" b="1" dirty="0" smtClean="0"/>
              <a:t> İçeriğin yayından çıkarılması: </a:t>
            </a:r>
            <a:r>
              <a:rPr lang="tr-TR" dirty="0" smtClean="0"/>
              <a:t>İçerik veya yer sağlayıcılar tarafından içeriğin sunuculardan veya barındırılan içerikten çıkarılmasını ifade eder.</a:t>
            </a:r>
            <a:endParaRPr lang="tr-TR" dirty="0"/>
          </a:p>
        </p:txBody>
      </p:sp>
    </p:spTree>
    <p:extLst>
      <p:ext uri="{BB962C8B-B14F-4D97-AF65-F5344CB8AC3E}">
        <p14:creationId xmlns:p14="http://schemas.microsoft.com/office/powerpoint/2010/main" xmlns="" val="269465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Yükümlülük (Md. 3)</a:t>
            </a:r>
            <a:endParaRPr lang="tr-TR" sz="40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pPr algn="just"/>
            <a:r>
              <a:rPr lang="tr-TR" sz="2800" b="1" dirty="0" smtClean="0"/>
              <a:t>İçerik, yer </a:t>
            </a:r>
            <a:r>
              <a:rPr lang="tr-TR" sz="2800" dirty="0" smtClean="0"/>
              <a:t>ve </a:t>
            </a:r>
            <a:r>
              <a:rPr lang="tr-TR" sz="2800" b="1" dirty="0" smtClean="0"/>
              <a:t>erişim sağlayıcıları</a:t>
            </a:r>
            <a:r>
              <a:rPr lang="tr-TR" sz="2800" dirty="0" smtClean="0"/>
              <a:t>, yönetmelikle belirlenen esas ve </a:t>
            </a:r>
            <a:r>
              <a:rPr lang="tr-TR" sz="2800" dirty="0" err="1" smtClean="0"/>
              <a:t>usûller</a:t>
            </a:r>
            <a:r>
              <a:rPr lang="tr-TR" sz="2800" dirty="0" smtClean="0"/>
              <a:t> çerçevesinde tanıtıcı bilgilerini kendilerine ait internet ortamında kullanıcıların ulaşabileceği şekilde ve güncel olarak bulundurmakla yükümlüdür.</a:t>
            </a:r>
          </a:p>
          <a:p>
            <a:pPr algn="just"/>
            <a:r>
              <a:rPr lang="tr-TR" sz="2800" dirty="0" smtClean="0"/>
              <a:t>Yukarıdaki fıkrada belirtilen </a:t>
            </a:r>
            <a:r>
              <a:rPr lang="tr-TR" sz="2800" u="sng" dirty="0" smtClean="0"/>
              <a:t>yükümlülüğü yerine getirmeyen</a:t>
            </a:r>
            <a:r>
              <a:rPr lang="tr-TR" sz="2800" dirty="0" smtClean="0"/>
              <a:t> içerik, yer veya erişim sağlayıcısına Başkan tarafından </a:t>
            </a:r>
            <a:r>
              <a:rPr lang="tr-TR" sz="2800" b="1" dirty="0" smtClean="0"/>
              <a:t>iki bin Türk lirasından elli bin Türk lirasına kadar</a:t>
            </a:r>
            <a:r>
              <a:rPr lang="tr-TR" sz="2800" dirty="0" smtClean="0"/>
              <a:t> </a:t>
            </a:r>
            <a:r>
              <a:rPr lang="tr-TR" sz="2800" u="sng" dirty="0" smtClean="0"/>
              <a:t>idarî para cezası </a:t>
            </a:r>
            <a:r>
              <a:rPr lang="tr-TR" sz="2800" dirty="0" smtClean="0"/>
              <a:t>verilir.</a:t>
            </a:r>
            <a:endParaRPr lang="tr-TR" sz="2800" dirty="0"/>
          </a:p>
        </p:txBody>
      </p:sp>
    </p:spTree>
    <p:extLst>
      <p:ext uri="{BB962C8B-B14F-4D97-AF65-F5344CB8AC3E}">
        <p14:creationId xmlns:p14="http://schemas.microsoft.com/office/powerpoint/2010/main" xmlns="" val="3547914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İçerik Sağlayıcının Sorumluluğu (Md. 4)</a:t>
            </a:r>
            <a:endParaRPr lang="tr-TR" dirty="0"/>
          </a:p>
        </p:txBody>
      </p:sp>
      <p:sp>
        <p:nvSpPr>
          <p:cNvPr id="3" name="İçerik Yer Tutucusu 2"/>
          <p:cNvSpPr>
            <a:spLocks noGrp="1"/>
          </p:cNvSpPr>
          <p:nvPr>
            <p:ph idx="1"/>
          </p:nvPr>
        </p:nvSpPr>
        <p:spPr/>
        <p:txBody>
          <a:bodyPr/>
          <a:lstStyle/>
          <a:p>
            <a:pPr algn="just"/>
            <a:r>
              <a:rPr lang="tr-TR" u="sng" dirty="0" smtClean="0"/>
              <a:t> İçerik sağlayıcı</a:t>
            </a:r>
            <a:r>
              <a:rPr lang="tr-TR" dirty="0" smtClean="0"/>
              <a:t>, internet ortamında kullanıma sunduğu her türlü içerikten </a:t>
            </a:r>
            <a:r>
              <a:rPr lang="tr-TR" b="1" dirty="0" smtClean="0"/>
              <a:t>sorumludur</a:t>
            </a:r>
            <a:r>
              <a:rPr lang="tr-TR" dirty="0" smtClean="0"/>
              <a:t>. </a:t>
            </a:r>
          </a:p>
          <a:p>
            <a:pPr algn="just"/>
            <a:r>
              <a:rPr lang="tr-TR" dirty="0" smtClean="0"/>
              <a:t> </a:t>
            </a:r>
            <a:r>
              <a:rPr lang="tr-TR" u="sng" dirty="0" smtClean="0"/>
              <a:t>İçerik sağlayıcı</a:t>
            </a:r>
            <a:r>
              <a:rPr lang="tr-TR" dirty="0" smtClean="0"/>
              <a:t>, bağlantı sağladığı </a:t>
            </a:r>
            <a:r>
              <a:rPr lang="tr-TR" b="1" dirty="0" smtClean="0"/>
              <a:t>başkasına ait içerikten sorumlu değildir</a:t>
            </a:r>
            <a:r>
              <a:rPr lang="tr-TR" dirty="0" smtClean="0"/>
              <a:t>. Ancak, sunuş biçiminden, bağlantı sağladığı içeriği benimsediği ve kullanıcının söz konusu içeriğe ulaşmasını amaçladığı açıkça belli ise genel hükümlere göre sorumludur. </a:t>
            </a:r>
            <a:endParaRPr lang="tr-TR" dirty="0"/>
          </a:p>
        </p:txBody>
      </p:sp>
    </p:spTree>
    <p:extLst>
      <p:ext uri="{BB962C8B-B14F-4D97-AF65-F5344CB8AC3E}">
        <p14:creationId xmlns:p14="http://schemas.microsoft.com/office/powerpoint/2010/main" xmlns="" val="410438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Yer Sağlayıcının Sorumluluğu (Md. 5)</a:t>
            </a:r>
            <a:endParaRPr lang="tr-TR" dirty="0"/>
          </a:p>
        </p:txBody>
      </p:sp>
      <p:sp>
        <p:nvSpPr>
          <p:cNvPr id="3" name="İçerik Yer Tutucusu 2"/>
          <p:cNvSpPr>
            <a:spLocks noGrp="1"/>
          </p:cNvSpPr>
          <p:nvPr>
            <p:ph idx="1"/>
          </p:nvPr>
        </p:nvSpPr>
        <p:spPr/>
        <p:txBody>
          <a:bodyPr>
            <a:normAutofit fontScale="62500" lnSpcReduction="20000"/>
          </a:bodyPr>
          <a:lstStyle/>
          <a:p>
            <a:pPr algn="just"/>
            <a:r>
              <a:rPr lang="tr-TR" dirty="0" smtClean="0"/>
              <a:t> </a:t>
            </a:r>
            <a:r>
              <a:rPr lang="tr-TR" u="sng" dirty="0" smtClean="0"/>
              <a:t>Yer sağlayıcı</a:t>
            </a:r>
            <a:r>
              <a:rPr lang="tr-TR" dirty="0" smtClean="0"/>
              <a:t>, yer sağladığı </a:t>
            </a:r>
            <a:r>
              <a:rPr lang="tr-TR" b="1" dirty="0" smtClean="0"/>
              <a:t>içeriği kontrol etmek </a:t>
            </a:r>
            <a:r>
              <a:rPr lang="tr-TR" dirty="0" smtClean="0"/>
              <a:t>veya hukuka aykırı bir faaliyetin söz konusu olup olmadığını araştırmakla </a:t>
            </a:r>
            <a:r>
              <a:rPr lang="tr-TR" b="1" dirty="0" smtClean="0"/>
              <a:t>yükümlü değildir</a:t>
            </a:r>
            <a:r>
              <a:rPr lang="tr-TR" dirty="0" smtClean="0"/>
              <a:t>.</a:t>
            </a:r>
          </a:p>
          <a:p>
            <a:pPr algn="just"/>
            <a:r>
              <a:rPr lang="tr-TR" u="sng" dirty="0" smtClean="0"/>
              <a:t> Yer sağlayıcı</a:t>
            </a:r>
            <a:r>
              <a:rPr lang="tr-TR" dirty="0" smtClean="0"/>
              <a:t>, yer sağladığı hukuka aykırı </a:t>
            </a:r>
            <a:r>
              <a:rPr lang="tr-TR" b="1" dirty="0" smtClean="0"/>
              <a:t>içeriği</a:t>
            </a:r>
            <a:r>
              <a:rPr lang="tr-TR" dirty="0" smtClean="0"/>
              <a:t> bu </a:t>
            </a:r>
            <a:r>
              <a:rPr lang="tr-TR" u="sng" dirty="0" smtClean="0"/>
              <a:t>Kanunun 8 inci ve 9 uncu maddelerine göre haberdar edilmesi hâlinde </a:t>
            </a:r>
            <a:r>
              <a:rPr lang="tr-TR" b="1" dirty="0" smtClean="0"/>
              <a:t>yayından çıkarmakla yükümlüdür</a:t>
            </a:r>
            <a:r>
              <a:rPr lang="tr-TR" dirty="0" smtClean="0"/>
              <a:t>. </a:t>
            </a:r>
          </a:p>
          <a:p>
            <a:pPr algn="just"/>
            <a:r>
              <a:rPr lang="tr-TR" u="sng" dirty="0" smtClean="0"/>
              <a:t>Yer sağlayıcı</a:t>
            </a:r>
            <a:r>
              <a:rPr lang="tr-TR" dirty="0" smtClean="0"/>
              <a:t>, yer sağladığı hizmetlere ilişkin </a:t>
            </a:r>
            <a:r>
              <a:rPr lang="tr-TR" b="1" dirty="0" smtClean="0"/>
              <a:t>trafik bilgilerini bir yıldan az ve iki yıldan fazla olmamak üzere </a:t>
            </a:r>
            <a:r>
              <a:rPr lang="tr-TR" dirty="0" smtClean="0"/>
              <a:t>yönetmelikte belirlenecek süre kadar </a:t>
            </a:r>
            <a:r>
              <a:rPr lang="tr-TR" b="1" dirty="0" smtClean="0"/>
              <a:t>saklamakla</a:t>
            </a:r>
            <a:r>
              <a:rPr lang="tr-TR" dirty="0" smtClean="0"/>
              <a:t> ve bu bilgilerin doğruluğunu, bütünlüğünü ve gizliliğini sağlamakla </a:t>
            </a:r>
            <a:r>
              <a:rPr lang="tr-TR" b="1" dirty="0" smtClean="0"/>
              <a:t>yükümlüdür</a:t>
            </a:r>
            <a:r>
              <a:rPr lang="tr-TR" dirty="0" smtClean="0"/>
              <a:t>. </a:t>
            </a:r>
          </a:p>
          <a:p>
            <a:pPr algn="just"/>
            <a:r>
              <a:rPr lang="tr-TR" dirty="0" smtClean="0"/>
              <a:t>Yer sağlayıcı, Kurumun talep ettiği bilgileri talep edilen şekilde Kuruma teslim etmekle ve Kurum tarafından bildirilen tedbirleri almakla yükümlüdür.</a:t>
            </a:r>
          </a:p>
          <a:p>
            <a:pPr algn="just"/>
            <a:r>
              <a:rPr lang="tr-TR" dirty="0" smtClean="0"/>
              <a:t>Yer sağlayıcılık bildiriminde bulunmayan veya bu Kanundaki yükümlülüklerini yerine getirmeyen yer sağlayıcı hakkında Başkan tarafından </a:t>
            </a:r>
            <a:r>
              <a:rPr lang="tr-TR" b="1" dirty="0" smtClean="0"/>
              <a:t>on bin Türk Lirasından yüz bin Türk Lirasına kadar</a:t>
            </a:r>
            <a:r>
              <a:rPr lang="tr-TR" dirty="0" smtClean="0"/>
              <a:t> </a:t>
            </a:r>
            <a:r>
              <a:rPr lang="tr-TR" u="sng" dirty="0" smtClean="0"/>
              <a:t>idari para cezası </a:t>
            </a:r>
            <a:r>
              <a:rPr lang="tr-TR" dirty="0" smtClean="0"/>
              <a:t>verilir.</a:t>
            </a:r>
          </a:p>
          <a:p>
            <a:pPr algn="just"/>
            <a:endParaRPr lang="tr-TR" dirty="0"/>
          </a:p>
        </p:txBody>
      </p:sp>
    </p:spTree>
    <p:extLst>
      <p:ext uri="{BB962C8B-B14F-4D97-AF65-F5344CB8AC3E}">
        <p14:creationId xmlns:p14="http://schemas.microsoft.com/office/powerpoint/2010/main" xmlns="" val="3598845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Erişim Sağlayıcının Sorumluluğu (Md. 6)</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55000" lnSpcReduction="20000"/>
          </a:bodyPr>
          <a:lstStyle/>
          <a:p>
            <a:pPr algn="just"/>
            <a:r>
              <a:rPr lang="tr-TR" dirty="0" smtClean="0"/>
              <a:t> Herhangi bir kullanıcısının yayınladığı hukuka aykırı içerikten, bu Kanun hükümlerine uygun olarak haberdar edilmesi halinde </a:t>
            </a:r>
            <a:r>
              <a:rPr lang="tr-TR" b="1" dirty="0" smtClean="0"/>
              <a:t>erişimi engellemekle</a:t>
            </a:r>
            <a:r>
              <a:rPr lang="tr-TR" dirty="0" smtClean="0"/>
              <a:t>,</a:t>
            </a:r>
          </a:p>
          <a:p>
            <a:pPr algn="just"/>
            <a:r>
              <a:rPr lang="tr-TR" dirty="0" smtClean="0"/>
              <a:t> Sağladığı hizmetlere ilişkin, yönetmelikte belirtilen </a:t>
            </a:r>
            <a:r>
              <a:rPr lang="tr-TR" u="sng" dirty="0" smtClean="0"/>
              <a:t>trafik bilgilerini </a:t>
            </a:r>
            <a:r>
              <a:rPr lang="tr-TR" b="1" dirty="0" smtClean="0"/>
              <a:t>altı aydan az ve iki yıldan fazla olmamak üzere</a:t>
            </a:r>
            <a:r>
              <a:rPr lang="tr-TR" dirty="0" smtClean="0"/>
              <a:t> yönetmelikte belirlenecek süre kadar </a:t>
            </a:r>
            <a:r>
              <a:rPr lang="tr-TR" b="1" dirty="0" smtClean="0"/>
              <a:t>saklamakla</a:t>
            </a:r>
            <a:r>
              <a:rPr lang="tr-TR" dirty="0" smtClean="0"/>
              <a:t> ve bu bilgilerin doğruluğunu, bütünlüğünü ve gizliliğini </a:t>
            </a:r>
            <a:r>
              <a:rPr lang="tr-TR" b="1" dirty="0" smtClean="0"/>
              <a:t>sağlamakla</a:t>
            </a:r>
            <a:r>
              <a:rPr lang="tr-TR" dirty="0" smtClean="0"/>
              <a:t>,</a:t>
            </a:r>
          </a:p>
          <a:p>
            <a:pPr algn="just"/>
            <a:r>
              <a:rPr lang="tr-TR" u="sng" dirty="0" smtClean="0"/>
              <a:t>Faaliyetine son vereceği tarihten en az üç ay önce </a:t>
            </a:r>
            <a:r>
              <a:rPr lang="tr-TR" dirty="0" smtClean="0"/>
              <a:t>durumu Kuruma, içerik sağlayıcılarına ve müşterilerine bildirmek ve trafik bilgilerine ilişkin kayıtları yönetmelikte belirtilen esas ve </a:t>
            </a:r>
            <a:r>
              <a:rPr lang="tr-TR" dirty="0" err="1" smtClean="0"/>
              <a:t>usûllere</a:t>
            </a:r>
            <a:r>
              <a:rPr lang="tr-TR" dirty="0" smtClean="0"/>
              <a:t> uygun olarak Kuruma teslim etmekle,</a:t>
            </a:r>
          </a:p>
          <a:p>
            <a:pPr algn="just"/>
            <a:r>
              <a:rPr lang="tr-TR" dirty="0" smtClean="0"/>
              <a:t> Erişimi engelleme kararı verilen yayınlarla ilgili olarak </a:t>
            </a:r>
            <a:r>
              <a:rPr lang="tr-TR" b="1" dirty="0" smtClean="0"/>
              <a:t>alternatif erişim yollarını engelleyici tedbirleri almakla</a:t>
            </a:r>
            <a:r>
              <a:rPr lang="tr-TR" dirty="0" smtClean="0"/>
              <a:t>,</a:t>
            </a:r>
          </a:p>
          <a:p>
            <a:pPr algn="just"/>
            <a:r>
              <a:rPr lang="tr-TR" b="1" dirty="0" smtClean="0"/>
              <a:t>YÜKÜMLÜDÜR.</a:t>
            </a:r>
          </a:p>
          <a:p>
            <a:pPr algn="just"/>
            <a:r>
              <a:rPr lang="tr-TR" b="1" u="sng" dirty="0" smtClean="0"/>
              <a:t> Erişim sağlayıcı, kendisi aracılığıyla erişilen bilgilerin içeriklerinin hukuka aykırı olup olmadıklarını ve sorumluluğu gerektirip gerektirmediğini kontrol etmekle yükümlü değildir. </a:t>
            </a:r>
            <a:endParaRPr lang="tr-TR" b="1" u="sng" dirty="0"/>
          </a:p>
        </p:txBody>
      </p:sp>
    </p:spTree>
    <p:extLst>
      <p:ext uri="{BB962C8B-B14F-4D97-AF65-F5344CB8AC3E}">
        <p14:creationId xmlns:p14="http://schemas.microsoft.com/office/powerpoint/2010/main" xmlns="" val="1251450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Erişim Sağlayıcıları Birliği (Md. 6/A)</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55000" lnSpcReduction="20000"/>
          </a:bodyPr>
          <a:lstStyle/>
          <a:p>
            <a:pPr algn="just"/>
            <a:r>
              <a:rPr lang="tr-TR" dirty="0" smtClean="0"/>
              <a:t> … 8 inci maddesi kapsamı dışındaki </a:t>
            </a:r>
            <a:r>
              <a:rPr lang="tr-TR" b="1" dirty="0" smtClean="0"/>
              <a:t>erişimin engellenmesi kararlarının uygulanmasını sağlamak </a:t>
            </a:r>
            <a:r>
              <a:rPr lang="tr-TR" dirty="0" smtClean="0"/>
              <a:t>üzere Erişim Sağlayıcıları Birliği kurulmuştur. </a:t>
            </a:r>
          </a:p>
          <a:p>
            <a:pPr algn="just"/>
            <a:r>
              <a:rPr lang="tr-TR" b="1" dirty="0" smtClean="0"/>
              <a:t>Özel hukuk tüzel kişiliğine </a:t>
            </a:r>
            <a:r>
              <a:rPr lang="tr-TR" dirty="0" smtClean="0"/>
              <a:t>sahiptir ve merkezi </a:t>
            </a:r>
            <a:r>
              <a:rPr lang="tr-TR" b="1" dirty="0" err="1" smtClean="0"/>
              <a:t>ANKARA</a:t>
            </a:r>
            <a:r>
              <a:rPr lang="tr-TR" dirty="0" err="1" smtClean="0"/>
              <a:t>’dır</a:t>
            </a:r>
            <a:r>
              <a:rPr lang="tr-TR" dirty="0" smtClean="0"/>
              <a:t>.</a:t>
            </a:r>
          </a:p>
          <a:p>
            <a:pPr algn="just"/>
            <a:r>
              <a:rPr lang="tr-TR" dirty="0" smtClean="0"/>
              <a:t>5809 sayılı Elektronik Haberleşme Kanunu kapsamında yetkilendirilen tüm internet servis sağlayıcıları ile internet erişim hizmeti veren diğer işletmecilerin katılmasıyla oluşan ve </a:t>
            </a:r>
            <a:r>
              <a:rPr lang="tr-TR" b="1" dirty="0" smtClean="0"/>
              <a:t>koordinasyonu sağlayan bir kuruluştur</a:t>
            </a:r>
            <a:r>
              <a:rPr lang="tr-TR" dirty="0" smtClean="0"/>
              <a:t>. </a:t>
            </a:r>
          </a:p>
          <a:p>
            <a:pPr algn="just"/>
            <a:r>
              <a:rPr lang="tr-TR" dirty="0" smtClean="0"/>
              <a:t>Bu Kanunun </a:t>
            </a:r>
            <a:r>
              <a:rPr lang="tr-TR" u="sng" dirty="0" smtClean="0"/>
              <a:t>8 inci maddesi kapsamı dışındaki </a:t>
            </a:r>
            <a:r>
              <a:rPr lang="tr-TR" dirty="0" smtClean="0"/>
              <a:t>erişimin engellenmesi kararları erişim sağlayıcılar tarafından yerine getirilir. Kararların uygulanması amacıyla gerekli her türlü donanım ve yazılım erişim sağlayıcıların kendileri tarafından sağlanır. </a:t>
            </a:r>
          </a:p>
          <a:p>
            <a:pPr algn="just"/>
            <a:r>
              <a:rPr lang="tr-TR" dirty="0" smtClean="0"/>
              <a:t>… </a:t>
            </a:r>
            <a:r>
              <a:rPr lang="tr-TR" b="1" dirty="0" smtClean="0"/>
              <a:t>erişimin engellenmesi kararları gereği için Birliğe gönderilir</a:t>
            </a:r>
            <a:r>
              <a:rPr lang="tr-TR" dirty="0" smtClean="0"/>
              <a:t>. Bu kapsamda Birliğe yapılan tebligat erişim sağlayıcılara yapılmış sayılır.</a:t>
            </a:r>
          </a:p>
          <a:p>
            <a:pPr algn="just"/>
            <a:r>
              <a:rPr lang="tr-TR" dirty="0" smtClean="0"/>
              <a:t> Birlik, kendisine gönderilen </a:t>
            </a:r>
            <a:r>
              <a:rPr lang="tr-TR" b="1" dirty="0" smtClean="0"/>
              <a:t>mevzuata uygun olmadığını düşündüğü kararlara itiraz edebilir. </a:t>
            </a:r>
            <a:endParaRPr lang="tr-TR" b="1" dirty="0"/>
          </a:p>
        </p:txBody>
      </p:sp>
    </p:spTree>
    <p:extLst>
      <p:ext uri="{BB962C8B-B14F-4D97-AF65-F5344CB8AC3E}">
        <p14:creationId xmlns:p14="http://schemas.microsoft.com/office/powerpoint/2010/main" xmlns="" val="20433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Toplu Kullanım Sağlayıcıların Yükümlülükleri (</a:t>
            </a:r>
            <a:r>
              <a:rPr lang="tr-TR" b="1" dirty="0" err="1" smtClean="0">
                <a:effectLst>
                  <a:outerShdw blurRad="38100" dist="38100" dir="2700000" algn="tl">
                    <a:srgbClr val="000000">
                      <a:alpha val="43137"/>
                    </a:srgbClr>
                  </a:outerShdw>
                </a:effectLst>
              </a:rPr>
              <a:t>md.</a:t>
            </a:r>
            <a:r>
              <a:rPr lang="tr-TR" b="1" dirty="0" smtClean="0">
                <a:effectLst>
                  <a:outerShdw blurRad="38100" dist="38100" dir="2700000" algn="tl">
                    <a:srgbClr val="000000">
                      <a:alpha val="43137"/>
                    </a:srgbClr>
                  </a:outerShdw>
                </a:effectLst>
              </a:rPr>
              <a:t> 7)</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pPr algn="just"/>
            <a:r>
              <a:rPr lang="tr-TR" sz="2400" dirty="0" smtClean="0"/>
              <a:t> </a:t>
            </a:r>
            <a:r>
              <a:rPr lang="tr-TR" sz="2400" u="sng" dirty="0" smtClean="0"/>
              <a:t>Ticarî amaçla toplu kullanım sağlayıcılar</a:t>
            </a:r>
            <a:r>
              <a:rPr lang="tr-TR" sz="2400" dirty="0" smtClean="0"/>
              <a:t>, </a:t>
            </a:r>
            <a:r>
              <a:rPr lang="tr-TR" sz="2400" b="1" dirty="0" smtClean="0"/>
              <a:t>mahallî mülkî amirden izin belgesi almakla yükümlüdür.</a:t>
            </a:r>
          </a:p>
          <a:p>
            <a:pPr algn="just"/>
            <a:r>
              <a:rPr lang="tr-TR" sz="2400" dirty="0" smtClean="0"/>
              <a:t>… toplu kullanım sağlayıcılar</a:t>
            </a:r>
            <a:r>
              <a:rPr lang="tr-TR" sz="2400" u="sng" dirty="0" smtClean="0"/>
              <a:t>, konusu suç oluşturan içeriklere erişimin engellenmesi ve kullanıma ilişkin erişim kayıtlarının tutulması </a:t>
            </a:r>
            <a:r>
              <a:rPr lang="tr-TR" sz="2400" dirty="0" smtClean="0"/>
              <a:t>hususlarında yönetmelikle belirlenen </a:t>
            </a:r>
            <a:r>
              <a:rPr lang="tr-TR" sz="2400" b="1" dirty="0" smtClean="0"/>
              <a:t>tedbirleri almakla yükümlüdür</a:t>
            </a:r>
            <a:r>
              <a:rPr lang="tr-TR" sz="2400" dirty="0" smtClean="0"/>
              <a:t>.</a:t>
            </a:r>
          </a:p>
          <a:p>
            <a:pPr algn="just"/>
            <a:r>
              <a:rPr lang="tr-TR" sz="2400" dirty="0" smtClean="0"/>
              <a:t>Ticari amaçla toplu kullanım sağlayıcılar, </a:t>
            </a:r>
            <a:r>
              <a:rPr lang="tr-TR" sz="2400" u="sng" dirty="0" smtClean="0"/>
              <a:t>ailenin ve çocukların korunması</a:t>
            </a:r>
            <a:r>
              <a:rPr lang="tr-TR" sz="2400" dirty="0" smtClean="0"/>
              <a:t>, </a:t>
            </a:r>
            <a:r>
              <a:rPr lang="tr-TR" sz="2400" u="sng" dirty="0" smtClean="0"/>
              <a:t>suçun önlenmesi ve suçluların tespiti kapsamında </a:t>
            </a:r>
            <a:r>
              <a:rPr lang="tr-TR" sz="2400" dirty="0" smtClean="0"/>
              <a:t>usul ve esasları yönetmelikte </a:t>
            </a:r>
            <a:r>
              <a:rPr lang="tr-TR" sz="2400" b="1" dirty="0" smtClean="0"/>
              <a:t>belirlenen tedbirleri almakla yükümlüdür</a:t>
            </a:r>
            <a:r>
              <a:rPr lang="tr-TR" sz="2400" dirty="0" smtClean="0"/>
              <a:t>. </a:t>
            </a:r>
            <a:endParaRPr lang="tr-TR" sz="2400" dirty="0"/>
          </a:p>
        </p:txBody>
      </p:sp>
    </p:spTree>
    <p:extLst>
      <p:ext uri="{BB962C8B-B14F-4D97-AF65-F5344CB8AC3E}">
        <p14:creationId xmlns:p14="http://schemas.microsoft.com/office/powerpoint/2010/main" xmlns="" val="2439865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Erişimin Engellenmesi Kararı (Md. 8)</a:t>
            </a:r>
            <a:endParaRPr lang="tr-TR" sz="40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r>
              <a:rPr lang="tr-TR" sz="1800" dirty="0" smtClean="0"/>
              <a:t>Hangi Suçlar;</a:t>
            </a:r>
          </a:p>
          <a:p>
            <a:pPr lvl="1"/>
            <a:r>
              <a:rPr lang="tr-TR" sz="1800" dirty="0" smtClean="0"/>
              <a:t>a) 26/9/2004 tarihli ve 5237 sayılı Türk Ceza Kanununda yer alan;  </a:t>
            </a:r>
          </a:p>
          <a:p>
            <a:pPr lvl="2"/>
            <a:r>
              <a:rPr lang="tr-TR" sz="1800" dirty="0" smtClean="0"/>
              <a:t>1) İntihara yönlendirme (madde 84),  </a:t>
            </a:r>
          </a:p>
          <a:p>
            <a:pPr lvl="2"/>
            <a:r>
              <a:rPr lang="tr-TR" sz="1800" dirty="0" smtClean="0"/>
              <a:t>2) Çocukların cinsel istismarı (madde 103, birinci fıkra), </a:t>
            </a:r>
          </a:p>
          <a:p>
            <a:pPr lvl="2"/>
            <a:r>
              <a:rPr lang="tr-TR" sz="1800" dirty="0" smtClean="0"/>
              <a:t>3) Uyuşturucu veya uyarıcı madde kullanılmasını kolaylaştırma (madde 190), </a:t>
            </a:r>
          </a:p>
          <a:p>
            <a:pPr lvl="2"/>
            <a:r>
              <a:rPr lang="tr-TR" sz="1800" dirty="0" smtClean="0"/>
              <a:t> 4) Sağlık için tehlikeli madde temini (madde 194), </a:t>
            </a:r>
          </a:p>
          <a:p>
            <a:pPr lvl="2"/>
            <a:r>
              <a:rPr lang="tr-TR" sz="1800" dirty="0" smtClean="0"/>
              <a:t> 5) Müstehcenlik (madde 226),  </a:t>
            </a:r>
          </a:p>
          <a:p>
            <a:pPr lvl="2"/>
            <a:r>
              <a:rPr lang="tr-TR" sz="1800" dirty="0" smtClean="0"/>
              <a:t>6) Fuhuş (madde 227),</a:t>
            </a:r>
          </a:p>
          <a:p>
            <a:pPr lvl="2"/>
            <a:r>
              <a:rPr lang="tr-TR" sz="1800" dirty="0" smtClean="0"/>
              <a:t> 7) Kumar oynanması için yer ve imkân sağlama (madde 228), suçları.  </a:t>
            </a:r>
          </a:p>
          <a:p>
            <a:pPr lvl="1"/>
            <a:r>
              <a:rPr lang="tr-TR" sz="1800" dirty="0" smtClean="0"/>
              <a:t>   b) 25/7/1951 tarihli ve 5816 sayılı Atatürk Aleyhine İşlenen Suçlar Hakkında Kanunda yer alan suçlar </a:t>
            </a:r>
            <a:endParaRPr lang="tr-TR" sz="1800" dirty="0"/>
          </a:p>
        </p:txBody>
      </p:sp>
    </p:spTree>
    <p:extLst>
      <p:ext uri="{BB962C8B-B14F-4D97-AF65-F5344CB8AC3E}">
        <p14:creationId xmlns:p14="http://schemas.microsoft.com/office/powerpoint/2010/main" xmlns="" val="771748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Erişimin Engellenmesi Kararı (Md. 8)</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62500" lnSpcReduction="20000"/>
          </a:bodyPr>
          <a:lstStyle/>
          <a:p>
            <a:pPr algn="just"/>
            <a:r>
              <a:rPr lang="tr-TR" dirty="0" smtClean="0"/>
              <a:t> </a:t>
            </a:r>
            <a:r>
              <a:rPr lang="tr-TR" b="1" dirty="0" smtClean="0"/>
              <a:t>Erişimin engellenmesi kararı</a:t>
            </a:r>
            <a:r>
              <a:rPr lang="tr-TR" dirty="0" smtClean="0"/>
              <a:t>, </a:t>
            </a:r>
            <a:r>
              <a:rPr lang="tr-TR" u="sng" dirty="0" smtClean="0"/>
              <a:t>soruşturma evresinde </a:t>
            </a:r>
            <a:r>
              <a:rPr lang="tr-TR" b="1" dirty="0" smtClean="0"/>
              <a:t>hâkim</a:t>
            </a:r>
            <a:r>
              <a:rPr lang="tr-TR" dirty="0" smtClean="0"/>
              <a:t>, </a:t>
            </a:r>
            <a:r>
              <a:rPr lang="tr-TR" u="sng" dirty="0" smtClean="0"/>
              <a:t>kovuşturma evresinde </a:t>
            </a:r>
            <a:r>
              <a:rPr lang="tr-TR" dirty="0" smtClean="0"/>
              <a:t>ise </a:t>
            </a:r>
            <a:r>
              <a:rPr lang="tr-TR" b="1" dirty="0" smtClean="0"/>
              <a:t>mahkeme</a:t>
            </a:r>
            <a:r>
              <a:rPr lang="tr-TR" dirty="0" smtClean="0"/>
              <a:t> tarafından verilir. Soruşturma evresinde, </a:t>
            </a:r>
            <a:r>
              <a:rPr lang="tr-TR" u="sng" dirty="0" smtClean="0"/>
              <a:t>gecikmesinde sakınca bulunan hallerde </a:t>
            </a:r>
            <a:r>
              <a:rPr lang="tr-TR" b="1" dirty="0" smtClean="0"/>
              <a:t>Cumhuriyet savcısı </a:t>
            </a:r>
            <a:r>
              <a:rPr lang="tr-TR" dirty="0" smtClean="0"/>
              <a:t>tarafından da erişimin engellenmesine karar verilebilir. </a:t>
            </a:r>
            <a:r>
              <a:rPr lang="tr-TR" u="sng" dirty="0" smtClean="0"/>
              <a:t>Bu durumda </a:t>
            </a:r>
            <a:r>
              <a:rPr lang="tr-TR" dirty="0" smtClean="0"/>
              <a:t>Cumhuriyet savcısı kararını </a:t>
            </a:r>
            <a:r>
              <a:rPr lang="tr-TR" b="1" dirty="0" err="1" smtClean="0"/>
              <a:t>yirmidört</a:t>
            </a:r>
            <a:r>
              <a:rPr lang="tr-TR" b="1" dirty="0" smtClean="0"/>
              <a:t> saat </a:t>
            </a:r>
            <a:r>
              <a:rPr lang="tr-TR" dirty="0" smtClean="0"/>
              <a:t>içinde hâkimin onayına sunar ve hâkim, kararını </a:t>
            </a:r>
            <a:r>
              <a:rPr lang="tr-TR" b="1" dirty="0" smtClean="0"/>
              <a:t>en geç </a:t>
            </a:r>
            <a:r>
              <a:rPr lang="tr-TR" b="1" dirty="0" err="1" smtClean="0"/>
              <a:t>yirmidört</a:t>
            </a:r>
            <a:r>
              <a:rPr lang="tr-TR" b="1" dirty="0" smtClean="0"/>
              <a:t> saat içinde </a:t>
            </a:r>
            <a:r>
              <a:rPr lang="tr-TR" dirty="0" smtClean="0"/>
              <a:t>verir. Bu süre içinde </a:t>
            </a:r>
            <a:r>
              <a:rPr lang="tr-TR" b="1" dirty="0" smtClean="0"/>
              <a:t>kararın onaylanmaması halinde</a:t>
            </a:r>
            <a:r>
              <a:rPr lang="tr-TR" dirty="0" smtClean="0"/>
              <a:t> tedbir, Cumhuriyet savcısı tarafından </a:t>
            </a:r>
            <a:r>
              <a:rPr lang="tr-TR" b="1" dirty="0" smtClean="0"/>
              <a:t>derhal kaldırılır</a:t>
            </a:r>
            <a:r>
              <a:rPr lang="tr-TR" dirty="0" smtClean="0"/>
              <a:t>.</a:t>
            </a:r>
          </a:p>
          <a:p>
            <a:pPr algn="just"/>
            <a:r>
              <a:rPr lang="tr-TR" dirty="0" smtClean="0"/>
              <a:t> İçeriği birinci fıkrada belirtilen suçları oluşturan yayınların içerik veya yer sağlayıcısının yurt dışında bulunması halinde veya içerik veya yer sağlayıcısı yurt içinde bulunsa bile, içeriği birinci fıkranın (a) bendinin (2) ve (5) ve (6) numaralı alt bentlerinde yazılı suçları oluşturan yayınlara ilişkin olarak </a:t>
            </a:r>
            <a:r>
              <a:rPr lang="tr-TR" b="1" dirty="0" smtClean="0"/>
              <a:t>erişimin engellenmesi kararı </a:t>
            </a:r>
            <a:r>
              <a:rPr lang="tr-TR" b="1" dirty="0" err="1" smtClean="0"/>
              <a:t>re’sen</a:t>
            </a:r>
            <a:r>
              <a:rPr lang="tr-TR" b="1" dirty="0" smtClean="0"/>
              <a:t> Başkan tarafından verilir.</a:t>
            </a:r>
            <a:r>
              <a:rPr lang="tr-TR" dirty="0" smtClean="0"/>
              <a:t> Bu karar, erişim sağlayıcısına bildirilerek gereğinin yerine getirilmesi istenir. </a:t>
            </a:r>
            <a:r>
              <a:rPr lang="tr-TR" b="1" u="sng" dirty="0" smtClean="0"/>
              <a:t>[Bu karar AYM tarafından iptal edilmiştir ama iptal kararının yürürlüğe giriş tarihi 7/2/2019’dur]</a:t>
            </a:r>
            <a:endParaRPr lang="tr-TR" b="1" u="sng" dirty="0"/>
          </a:p>
        </p:txBody>
      </p:sp>
    </p:spTree>
    <p:extLst>
      <p:ext uri="{BB962C8B-B14F-4D97-AF65-F5344CB8AC3E}">
        <p14:creationId xmlns:p14="http://schemas.microsoft.com/office/powerpoint/2010/main" xmlns="" val="3277631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Erişimin Engellenmesi Kararı (Md. 8)</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62500" lnSpcReduction="20000"/>
          </a:bodyPr>
          <a:lstStyle/>
          <a:p>
            <a:pPr algn="just"/>
            <a:r>
              <a:rPr lang="tr-TR" dirty="0" smtClean="0"/>
              <a:t> </a:t>
            </a:r>
            <a:r>
              <a:rPr lang="tr-TR" b="1" dirty="0" smtClean="0"/>
              <a:t>Erişimin engellenmesi kararının gereği</a:t>
            </a:r>
            <a:r>
              <a:rPr lang="tr-TR" dirty="0" smtClean="0"/>
              <a:t>, derhal ve en geç kararın bildirilmesi anından itibaren </a:t>
            </a:r>
            <a:r>
              <a:rPr lang="tr-TR" b="1" dirty="0" smtClean="0"/>
              <a:t>dört saat içinde </a:t>
            </a:r>
            <a:r>
              <a:rPr lang="tr-TR" dirty="0" smtClean="0"/>
              <a:t>yerine getirilir.</a:t>
            </a:r>
          </a:p>
          <a:p>
            <a:pPr algn="just"/>
            <a:r>
              <a:rPr lang="tr-TR" dirty="0" smtClean="0"/>
              <a:t> </a:t>
            </a:r>
            <a:r>
              <a:rPr lang="tr-TR" u="sng" dirty="0" smtClean="0"/>
              <a:t>Soruşturma sonucunda kovuşturmaya yer olmadığı kararı verilmesi halinde</a:t>
            </a:r>
            <a:r>
              <a:rPr lang="tr-TR" dirty="0" smtClean="0"/>
              <a:t>, erişimin engellenmesi kararı </a:t>
            </a:r>
            <a:r>
              <a:rPr lang="tr-TR" b="1" dirty="0" smtClean="0"/>
              <a:t>kendiliğinden hükümsüz kalır</a:t>
            </a:r>
            <a:r>
              <a:rPr lang="tr-TR" dirty="0" smtClean="0"/>
              <a:t>. Bu durumda Cumhuriyet savcısı, kovuşturmaya yer olmadığı kararının bir örneğini Kuruma gönderir.</a:t>
            </a:r>
          </a:p>
          <a:p>
            <a:pPr algn="just"/>
            <a:r>
              <a:rPr lang="tr-TR" dirty="0" smtClean="0"/>
              <a:t> </a:t>
            </a:r>
            <a:r>
              <a:rPr lang="tr-TR" u="sng" dirty="0" smtClean="0"/>
              <a:t>Kovuşturma evresinde beraat kararı verilmesi halinde</a:t>
            </a:r>
            <a:r>
              <a:rPr lang="tr-TR" dirty="0" smtClean="0"/>
              <a:t>, erişimin engellenmesi kararı </a:t>
            </a:r>
            <a:r>
              <a:rPr lang="tr-TR" b="1" dirty="0" smtClean="0"/>
              <a:t>kendiliğinden hükümsüz kalır</a:t>
            </a:r>
            <a:r>
              <a:rPr lang="tr-TR" dirty="0" smtClean="0"/>
              <a:t>. Bu durumda mahkemece beraat kararının bir örneği Kuruma gönderilir.</a:t>
            </a:r>
          </a:p>
          <a:p>
            <a:pPr algn="just"/>
            <a:r>
              <a:rPr lang="tr-TR" dirty="0"/>
              <a:t>Konusu birinci fıkrada sayılan suçları oluşturan </a:t>
            </a:r>
            <a:r>
              <a:rPr lang="tr-TR" u="sng" dirty="0"/>
              <a:t>içeriğin yayından çıkarılması halinde</a:t>
            </a:r>
            <a:r>
              <a:rPr lang="tr-TR" dirty="0"/>
              <a:t>; erişimin engellenmesi kararı, </a:t>
            </a:r>
            <a:r>
              <a:rPr lang="tr-TR" b="1" dirty="0"/>
              <a:t>soruşturma evresinde Cumhuriyet savcısı, kovuşturma evresinde mahkeme tarafından </a:t>
            </a:r>
            <a:r>
              <a:rPr lang="tr-TR" b="1" dirty="0" smtClean="0"/>
              <a:t>kaldırılır</a:t>
            </a:r>
            <a:r>
              <a:rPr lang="tr-TR" dirty="0" smtClean="0"/>
              <a:t>.</a:t>
            </a:r>
            <a:endParaRPr lang="tr-TR" dirty="0"/>
          </a:p>
        </p:txBody>
      </p:sp>
    </p:spTree>
    <p:extLst>
      <p:ext uri="{BB962C8B-B14F-4D97-AF65-F5344CB8AC3E}">
        <p14:creationId xmlns:p14="http://schemas.microsoft.com/office/powerpoint/2010/main" xmlns="" val="1533731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Madde 8/A</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47500" lnSpcReduction="20000"/>
          </a:bodyPr>
          <a:lstStyle/>
          <a:p>
            <a:pPr algn="just"/>
            <a:r>
              <a:rPr lang="tr-TR" u="sng" dirty="0" smtClean="0"/>
              <a:t>Yaşam hakkı ile kişilerin can ve mal güvenliğinin korunması</a:t>
            </a:r>
            <a:r>
              <a:rPr lang="tr-TR" dirty="0" smtClean="0"/>
              <a:t>, </a:t>
            </a:r>
            <a:r>
              <a:rPr lang="tr-TR" u="sng" dirty="0" smtClean="0"/>
              <a:t>millî güvenlik ve kamu düzeninin korunması</a:t>
            </a:r>
            <a:r>
              <a:rPr lang="tr-TR" dirty="0" smtClean="0"/>
              <a:t>, </a:t>
            </a:r>
            <a:r>
              <a:rPr lang="tr-TR" u="sng" dirty="0" smtClean="0"/>
              <a:t>suç işlenmesinin önlenmes</a:t>
            </a:r>
            <a:r>
              <a:rPr lang="tr-TR" dirty="0" smtClean="0"/>
              <a:t>i veya genel sağlığın korunması sebeplerinden bir veya bir kaçına bağlı olarak hâkim veya gecikmesinde sakınca bulunan </a:t>
            </a:r>
            <a:r>
              <a:rPr lang="tr-TR" u="sng" dirty="0" smtClean="0"/>
              <a:t>hâllerde</a:t>
            </a:r>
            <a:r>
              <a:rPr lang="tr-TR" dirty="0" smtClean="0"/>
              <a:t>, (</a:t>
            </a:r>
            <a:r>
              <a:rPr lang="tr-TR" dirty="0" smtClean="0">
                <a:solidFill>
                  <a:srgbClr val="FF0000"/>
                </a:solidFill>
              </a:rPr>
              <a:t>Başbakanlık</a:t>
            </a:r>
            <a:r>
              <a:rPr lang="tr-TR" dirty="0" smtClean="0"/>
              <a:t>) veya millî güvenlik ve kamu düzeninin korunması, suç işlenmesinin önlenmesi veya genel sağlığın korunması ile ilgili bakanlıkların talebi üzerine </a:t>
            </a:r>
            <a:r>
              <a:rPr lang="tr-TR" b="1" dirty="0" smtClean="0"/>
              <a:t>Başkan tarafından internet ortamında yer alan yayınla ilgili olarak içeriğin çıkarılması ve/veya erişimin engellenmesi kararı verilebilir.</a:t>
            </a:r>
            <a:r>
              <a:rPr lang="tr-TR" dirty="0" smtClean="0"/>
              <a:t> </a:t>
            </a:r>
            <a:r>
              <a:rPr lang="tr-TR" u="sng" dirty="0" smtClean="0"/>
              <a:t>Karar, Başkan tarafından derhâl erişim sağlayıcılara ve ilgili içerik ve yer sağlayıcılara bildirilir</a:t>
            </a:r>
            <a:r>
              <a:rPr lang="tr-TR" dirty="0" smtClean="0"/>
              <a:t>. İçerik çıkartılması ve/veya erişimin engellenmesi </a:t>
            </a:r>
            <a:r>
              <a:rPr lang="tr-TR" u="sng" dirty="0" smtClean="0"/>
              <a:t>kararının gereği</a:t>
            </a:r>
            <a:r>
              <a:rPr lang="tr-TR" dirty="0" smtClean="0"/>
              <a:t>, derhâl ve </a:t>
            </a:r>
            <a:r>
              <a:rPr lang="tr-TR" b="1" dirty="0" smtClean="0"/>
              <a:t>en geç kararın bildirilmesi anından itibaren dört saat içinde</a:t>
            </a:r>
            <a:r>
              <a:rPr lang="tr-TR" dirty="0" smtClean="0"/>
              <a:t> yerine getirilir.</a:t>
            </a:r>
          </a:p>
          <a:p>
            <a:pPr algn="just"/>
            <a:r>
              <a:rPr lang="tr-TR" dirty="0" smtClean="0"/>
              <a:t>(</a:t>
            </a:r>
            <a:r>
              <a:rPr lang="tr-TR" dirty="0" smtClean="0">
                <a:solidFill>
                  <a:srgbClr val="FF0000"/>
                </a:solidFill>
              </a:rPr>
              <a:t>Başbakanlık</a:t>
            </a:r>
            <a:r>
              <a:rPr lang="tr-TR" dirty="0" smtClean="0"/>
              <a:t> </a:t>
            </a:r>
            <a:r>
              <a:rPr lang="tr-TR" dirty="0"/>
              <a:t>veya ilgili </a:t>
            </a:r>
            <a:r>
              <a:rPr lang="tr-TR" dirty="0" smtClean="0"/>
              <a:t>Bakanlıkların) </a:t>
            </a:r>
            <a:r>
              <a:rPr lang="tr-TR" dirty="0"/>
              <a:t>talebi üzerine Başkan tarafından verilen içeriğin çıkarılması ve/veya erişimin engellenmesi </a:t>
            </a:r>
            <a:r>
              <a:rPr lang="tr-TR" b="1" dirty="0"/>
              <a:t>kararı, Başkan tarafından, yirmi dört saat içinde sulh ceza hâkiminin onayına sunulur. </a:t>
            </a:r>
            <a:r>
              <a:rPr lang="tr-TR" dirty="0"/>
              <a:t>Hâkim, kararını </a:t>
            </a:r>
            <a:r>
              <a:rPr lang="tr-TR" b="1" dirty="0"/>
              <a:t>kırk sekiz saat içinde açıklar</a:t>
            </a:r>
            <a:r>
              <a:rPr lang="tr-TR" dirty="0"/>
              <a:t>; aksi hâlde, </a:t>
            </a:r>
            <a:r>
              <a:rPr lang="tr-TR" u="sng" dirty="0"/>
              <a:t>karar kendiliğinden </a:t>
            </a:r>
            <a:r>
              <a:rPr lang="tr-TR" u="sng" dirty="0" smtClean="0"/>
              <a:t>kalkar</a:t>
            </a:r>
            <a:r>
              <a:rPr lang="tr-TR" dirty="0" smtClean="0"/>
              <a:t>.</a:t>
            </a:r>
          </a:p>
          <a:p>
            <a:pPr algn="just"/>
            <a:r>
              <a:rPr lang="tr-TR" dirty="0"/>
              <a:t>Bu madde kapsamında verilen erişimin engellenmesi </a:t>
            </a:r>
            <a:r>
              <a:rPr lang="tr-TR" b="1" dirty="0"/>
              <a:t>kararları, ihlalin gerçekleştiği yayın, kısım, bölüm ile ilgili olarak (URL, vb. şeklinde) içeriğe erişimin engellenmesi yöntemiyle verilir</a:t>
            </a:r>
            <a:r>
              <a:rPr lang="tr-TR" dirty="0"/>
              <a:t>. Ancak, teknik olarak ihlale ilişkin içeriğe erişimin engellenmesi yapılamadığı veya ilgili içeriğe erişimin engellenmesi yoluyla ihlalin önlenemediği durumlarda, internet sitesinin tümüne yönelik olarak erişimin engellenmesi kararı verilebilir. </a:t>
            </a:r>
          </a:p>
        </p:txBody>
      </p:sp>
    </p:spTree>
    <p:extLst>
      <p:ext uri="{BB962C8B-B14F-4D97-AF65-F5344CB8AC3E}">
        <p14:creationId xmlns:p14="http://schemas.microsoft.com/office/powerpoint/2010/main" xmlns="" val="1921637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smtClean="0">
                <a:effectLst>
                  <a:outerShdw blurRad="38100" dist="38100" dir="2700000" algn="tl">
                    <a:srgbClr val="000000">
                      <a:alpha val="43137"/>
                    </a:srgbClr>
                  </a:outerShdw>
                </a:effectLst>
              </a:rPr>
              <a:t>İçeriğin Yayından Çıkarılması ve Erişimin Engellenmesi (Md. 9)</a:t>
            </a:r>
            <a:endParaRPr lang="tr-TR" sz="36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55000" lnSpcReduction="20000"/>
          </a:bodyPr>
          <a:lstStyle/>
          <a:p>
            <a:pPr algn="just"/>
            <a:r>
              <a:rPr lang="tr-TR" dirty="0"/>
              <a:t>İnternet ortamında yapılan yayın içeriği nedeniyle </a:t>
            </a:r>
            <a:r>
              <a:rPr lang="tr-TR" b="1" dirty="0"/>
              <a:t>kişilik haklarının ihlal edildiğini iddia eden gerçek ve tüzel kişiler ile kurum ve kuruluşlar</a:t>
            </a:r>
            <a:r>
              <a:rPr lang="tr-TR" dirty="0"/>
              <a:t>, </a:t>
            </a:r>
            <a:r>
              <a:rPr lang="tr-TR" u="sng" dirty="0"/>
              <a:t>içerik sağlayıcısına, buna ulaşamaması hâlinde yer sağlayıcısına başvurarak uyarı yöntemi ile içeriğin yayından çıkarılmasını isteyebileceği gibi doğrudan sulh ceza hâkimine başvurarak içeriğe erişimin engellenmesini de isteyebilir</a:t>
            </a:r>
            <a:r>
              <a:rPr lang="tr-TR" dirty="0"/>
              <a:t>. </a:t>
            </a:r>
            <a:endParaRPr lang="tr-TR" dirty="0" smtClean="0"/>
          </a:p>
          <a:p>
            <a:pPr algn="just"/>
            <a:r>
              <a:rPr lang="tr-TR" dirty="0" smtClean="0"/>
              <a:t>… kişilerin </a:t>
            </a:r>
            <a:r>
              <a:rPr lang="tr-TR" dirty="0"/>
              <a:t>talepleri, içerik ve/veya yer sağlayıcısı tarafından </a:t>
            </a:r>
            <a:r>
              <a:rPr lang="tr-TR" b="1" dirty="0"/>
              <a:t>en geç yirmi dört saat içinde cevaplandırılır</a:t>
            </a:r>
            <a:r>
              <a:rPr lang="tr-TR" dirty="0"/>
              <a:t>. </a:t>
            </a:r>
            <a:endParaRPr lang="tr-TR" dirty="0" smtClean="0"/>
          </a:p>
          <a:p>
            <a:pPr algn="just"/>
            <a:r>
              <a:rPr lang="tr-TR" u="sng" dirty="0"/>
              <a:t>Hâkim</a:t>
            </a:r>
            <a:r>
              <a:rPr lang="tr-TR" dirty="0"/>
              <a:t>, bu madde kapsamında vereceği erişimin engellenmesi kararlarını esas olarak, </a:t>
            </a:r>
            <a:r>
              <a:rPr lang="tr-TR" u="sng" dirty="0"/>
              <a:t>yalnızca kişilik hakkının ihlalinin gerçekleştiği yayın, kısım, bölüm ile ilgili olarak (URL, vb. şeklinde) içeriğe erişimin engellenmesi yöntemiyle verir</a:t>
            </a:r>
            <a:r>
              <a:rPr lang="tr-TR" dirty="0"/>
              <a:t>. </a:t>
            </a:r>
            <a:r>
              <a:rPr lang="tr-TR" b="1" dirty="0"/>
              <a:t>Zorunlu olmadıkça internet sitesinde yapılan yayının tümüne yönelik erişimin engellenmesine karar verilemez. </a:t>
            </a:r>
            <a:endParaRPr lang="tr-TR" b="1" dirty="0" smtClean="0"/>
          </a:p>
          <a:p>
            <a:pPr algn="just"/>
            <a:r>
              <a:rPr lang="tr-TR" dirty="0" smtClean="0"/>
              <a:t>Erişimin </a:t>
            </a:r>
            <a:r>
              <a:rPr lang="tr-TR" dirty="0"/>
              <a:t>engellenmesine konu </a:t>
            </a:r>
            <a:r>
              <a:rPr lang="tr-TR" u="sng" dirty="0"/>
              <a:t>içeriğin yayından çıkarılmış olması durumunda </a:t>
            </a:r>
            <a:r>
              <a:rPr lang="tr-TR" b="1" dirty="0"/>
              <a:t>hâkim kararı kendiliğinden hükümsüz kalır. </a:t>
            </a:r>
          </a:p>
          <a:p>
            <a:pPr algn="just"/>
            <a:r>
              <a:rPr lang="tr-TR" dirty="0" smtClean="0"/>
              <a:t>Birlik </a:t>
            </a:r>
            <a:r>
              <a:rPr lang="tr-TR" dirty="0"/>
              <a:t>tarafından erişim sağlayıcıya gönderilen içeriğe erişimin engellenmesi kararının gereği derhâl, </a:t>
            </a:r>
            <a:r>
              <a:rPr lang="tr-TR" b="1" dirty="0"/>
              <a:t>en geç dört saat içinde </a:t>
            </a:r>
            <a:r>
              <a:rPr lang="tr-TR" dirty="0"/>
              <a:t>erişim sağlayıcı tarafından yerine getirilir. </a:t>
            </a:r>
            <a:endParaRPr lang="tr-TR" b="1" dirty="0"/>
          </a:p>
        </p:txBody>
      </p:sp>
    </p:spTree>
    <p:extLst>
      <p:ext uri="{BB962C8B-B14F-4D97-AF65-F5344CB8AC3E}">
        <p14:creationId xmlns:p14="http://schemas.microsoft.com/office/powerpoint/2010/main" xmlns="" val="2318546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effectLst>
                  <a:outerShdw blurRad="38100" dist="38100" dir="2700000" algn="tl">
                    <a:srgbClr val="000000">
                      <a:alpha val="43137"/>
                    </a:srgbClr>
                  </a:outerShdw>
                </a:effectLst>
              </a:rPr>
              <a:t>Özel Hayatın Gizliliği Nedeniyle İçeriğe Erişimin Engellenmesi (Md. 9/A)</a:t>
            </a:r>
            <a:endParaRPr lang="tr-TR" sz="32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47500" lnSpcReduction="20000"/>
          </a:bodyPr>
          <a:lstStyle/>
          <a:p>
            <a:pPr algn="just"/>
            <a:r>
              <a:rPr lang="tr-TR" dirty="0" smtClean="0"/>
              <a:t>… özel </a:t>
            </a:r>
            <a:r>
              <a:rPr lang="tr-TR" dirty="0"/>
              <a:t>hayatının gizliliğinin ihlal edildiğini iddia eden kişiler, </a:t>
            </a:r>
            <a:r>
              <a:rPr lang="tr-TR" b="1" dirty="0"/>
              <a:t>Kuruma doğrudan başvurarak içeriğe erişimin engellenmesi tedbirinin uygulanmasını isteyebilir</a:t>
            </a:r>
            <a:r>
              <a:rPr lang="tr-TR" dirty="0" smtClean="0"/>
              <a:t>.</a:t>
            </a:r>
          </a:p>
          <a:p>
            <a:pPr algn="just"/>
            <a:r>
              <a:rPr lang="tr-TR" b="1" dirty="0"/>
              <a:t>Yapılan bu istekte; hakkın ihlaline neden olan yayının tam adresi (URL), hangi açılardan hakkın ihlal edildiğine ilişkin açıklama ve kimlik bilgilerini ispatlayacak bilgilere yer verilir. Bu bilgilerde eksiklik olması hâlinde talep işleme konulmaz</a:t>
            </a:r>
            <a:r>
              <a:rPr lang="tr-TR" dirty="0"/>
              <a:t>. </a:t>
            </a:r>
            <a:endParaRPr lang="tr-TR" dirty="0" smtClean="0"/>
          </a:p>
          <a:p>
            <a:pPr algn="just"/>
            <a:r>
              <a:rPr lang="tr-TR" dirty="0" smtClean="0"/>
              <a:t>Başkan</a:t>
            </a:r>
            <a:r>
              <a:rPr lang="tr-TR" dirty="0"/>
              <a:t>, kendisine gelen bu talebi uygulanmak üzere derhâl Birliğe bildirir, erişim sağlayıcılar bu tedbir talebini derhâl, </a:t>
            </a:r>
            <a:r>
              <a:rPr lang="tr-TR" b="1" dirty="0"/>
              <a:t>en geç dört saat içinde </a:t>
            </a:r>
            <a:r>
              <a:rPr lang="tr-TR" dirty="0"/>
              <a:t>yerine getirir.(2) </a:t>
            </a:r>
          </a:p>
          <a:p>
            <a:pPr algn="just"/>
            <a:r>
              <a:rPr lang="tr-TR" b="1" dirty="0" smtClean="0"/>
              <a:t>Erişimin </a:t>
            </a:r>
            <a:r>
              <a:rPr lang="tr-TR" b="1" dirty="0"/>
              <a:t>engellenmesi, özel hayatın gizliliğini ihlal eden yayın, kısım, bölüm, resim, video ile ilgili olarak (URL şeklinde) içeriğe erişimin engellenmesi yoluyla uygulanır. </a:t>
            </a:r>
            <a:endParaRPr lang="tr-TR" b="1" dirty="0" smtClean="0"/>
          </a:p>
          <a:p>
            <a:pPr algn="just"/>
            <a:r>
              <a:rPr lang="tr-TR" dirty="0"/>
              <a:t>Erişimin engellenmesini </a:t>
            </a:r>
            <a:r>
              <a:rPr lang="tr-TR" b="1" dirty="0"/>
              <a:t>talep eden kişiler</a:t>
            </a:r>
            <a:r>
              <a:rPr lang="tr-TR" dirty="0"/>
              <a:t>, internet ortamında yapılan yayın içeriği nedeniyle özel hayatın gizliliğinin ihlal edildiğinden bahisle erişimin engellenmesi talebini </a:t>
            </a:r>
            <a:r>
              <a:rPr lang="tr-TR" b="1" dirty="0"/>
              <a:t>talepte bulunduğu saatten itibaren yirmi dört saat içinde sulh ceza hâkiminin kararına sunar</a:t>
            </a:r>
            <a:r>
              <a:rPr lang="tr-TR" dirty="0"/>
              <a:t>. </a:t>
            </a:r>
            <a:r>
              <a:rPr lang="tr-TR" b="1" dirty="0"/>
              <a:t>Hâkim</a:t>
            </a:r>
            <a:r>
              <a:rPr lang="tr-TR" dirty="0"/>
              <a:t>, internet ortamında yapılan yayın içeriği nedeniyle özel hayatın gizliliğinin ihlal edilip edilmediğini değerlendirerek vereceği kararını </a:t>
            </a:r>
            <a:r>
              <a:rPr lang="tr-TR" b="1" dirty="0"/>
              <a:t>en geç kırk sekiz saat içinde açıklar </a:t>
            </a:r>
            <a:r>
              <a:rPr lang="tr-TR" dirty="0"/>
              <a:t>ve doğrudan Kuruma gönderir; </a:t>
            </a:r>
            <a:r>
              <a:rPr lang="tr-TR" b="1" dirty="0"/>
              <a:t>aksi hâlde, erişimin engellenmesi tedbiri kendiliğinden kalkar</a:t>
            </a:r>
            <a:r>
              <a:rPr lang="tr-TR" dirty="0" smtClean="0"/>
              <a:t>.</a:t>
            </a:r>
            <a:endParaRPr lang="tr-TR" dirty="0"/>
          </a:p>
        </p:txBody>
      </p:sp>
    </p:spTree>
    <p:extLst>
      <p:ext uri="{BB962C8B-B14F-4D97-AF65-F5344CB8AC3E}">
        <p14:creationId xmlns:p14="http://schemas.microsoft.com/office/powerpoint/2010/main" xmlns="" val="4199130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Kurum’un 5651 sayılı Kanun Kapsamındaki Görevleri (Md. 10)</a:t>
            </a:r>
            <a:endParaRPr lang="tr-TR" sz="40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47500" lnSpcReduction="20000"/>
          </a:bodyPr>
          <a:lstStyle/>
          <a:p>
            <a:pPr algn="just"/>
            <a:r>
              <a:rPr lang="tr-TR" dirty="0" smtClean="0"/>
              <a:t>… bu </a:t>
            </a:r>
            <a:r>
              <a:rPr lang="tr-TR" dirty="0"/>
              <a:t>Kanun kapsamına giren </a:t>
            </a:r>
            <a:r>
              <a:rPr lang="tr-TR" u="sng" dirty="0"/>
              <a:t>suçları</a:t>
            </a:r>
            <a:r>
              <a:rPr lang="tr-TR" dirty="0"/>
              <a:t> oluşturan içeriğe sahip </a:t>
            </a:r>
            <a:r>
              <a:rPr lang="tr-TR" b="1" dirty="0"/>
              <a:t>faaliyet ve yayınları </a:t>
            </a:r>
            <a:r>
              <a:rPr lang="tr-TR" b="1" dirty="0" smtClean="0"/>
              <a:t>önlemeye</a:t>
            </a:r>
            <a:r>
              <a:rPr lang="tr-TR" dirty="0"/>
              <a:t>, </a:t>
            </a:r>
            <a:r>
              <a:rPr lang="tr-TR" b="1" dirty="0"/>
              <a:t>internetin güvenli kullanımını sağlamaya</a:t>
            </a:r>
            <a:r>
              <a:rPr lang="tr-TR" dirty="0"/>
              <a:t>, </a:t>
            </a:r>
            <a:r>
              <a:rPr lang="tr-TR" b="1" dirty="0"/>
              <a:t>bilişim şuurunu geliştirmeye </a:t>
            </a:r>
            <a:r>
              <a:rPr lang="tr-TR" dirty="0"/>
              <a:t>yönelik çalışmalar yapmak, bu amaçla, gerektiğinde, her türlü giderleri yönetmelikle belirlenecek esas ve </a:t>
            </a:r>
            <a:r>
              <a:rPr lang="tr-TR" dirty="0" err="1"/>
              <a:t>usûller</a:t>
            </a:r>
            <a:r>
              <a:rPr lang="tr-TR" dirty="0"/>
              <a:t> </a:t>
            </a:r>
            <a:r>
              <a:rPr lang="tr-TR" dirty="0" smtClean="0"/>
              <a:t>dahilinde </a:t>
            </a:r>
            <a:r>
              <a:rPr lang="tr-TR" dirty="0"/>
              <a:t>Kurumca karşılanacak çalışma kurulları </a:t>
            </a:r>
            <a:r>
              <a:rPr lang="tr-TR" dirty="0" smtClean="0"/>
              <a:t>oluşturmak,</a:t>
            </a:r>
          </a:p>
          <a:p>
            <a:pPr algn="just"/>
            <a:r>
              <a:rPr lang="tr-TR" dirty="0" smtClean="0"/>
              <a:t>İnternet </a:t>
            </a:r>
            <a:r>
              <a:rPr lang="tr-TR" dirty="0"/>
              <a:t>ortamında yapılan </a:t>
            </a:r>
            <a:r>
              <a:rPr lang="tr-TR" b="1" dirty="0"/>
              <a:t>yayınların içeriklerini izleyerek</a:t>
            </a:r>
            <a:r>
              <a:rPr lang="tr-TR" dirty="0"/>
              <a:t>, bu Kanun kapsamına </a:t>
            </a:r>
            <a:r>
              <a:rPr lang="tr-TR" b="1" dirty="0"/>
              <a:t>giren suçların işlendiğinin tespiti halinde</a:t>
            </a:r>
            <a:r>
              <a:rPr lang="tr-TR" dirty="0"/>
              <a:t>, bu yayınlara </a:t>
            </a:r>
            <a:r>
              <a:rPr lang="tr-TR" b="1" dirty="0"/>
              <a:t>erişimin engellenmesine</a:t>
            </a:r>
            <a:r>
              <a:rPr lang="tr-TR" dirty="0"/>
              <a:t> yönelik olarak bu </a:t>
            </a:r>
            <a:r>
              <a:rPr lang="tr-TR" dirty="0" smtClean="0"/>
              <a:t>Kanunda </a:t>
            </a:r>
            <a:r>
              <a:rPr lang="tr-TR" dirty="0"/>
              <a:t>öngörülen gerekli tedbirleri almak. </a:t>
            </a:r>
          </a:p>
          <a:p>
            <a:pPr algn="just"/>
            <a:r>
              <a:rPr lang="tr-TR" dirty="0" smtClean="0"/>
              <a:t>İnternet </a:t>
            </a:r>
            <a:r>
              <a:rPr lang="tr-TR" dirty="0"/>
              <a:t>ortamında yapılan </a:t>
            </a:r>
            <a:r>
              <a:rPr lang="tr-TR" b="1" dirty="0"/>
              <a:t>yayınların içeriklerinin izlenmesinin hangi seviye, zaman ve şekilde yapılacağını belirleme</a:t>
            </a:r>
            <a:r>
              <a:rPr lang="tr-TR" dirty="0"/>
              <a:t>k. </a:t>
            </a:r>
          </a:p>
          <a:p>
            <a:pPr algn="just"/>
            <a:r>
              <a:rPr lang="tr-TR" dirty="0" smtClean="0"/>
              <a:t>Kurum </a:t>
            </a:r>
            <a:r>
              <a:rPr lang="tr-TR" dirty="0"/>
              <a:t>tarafından işletmecilerin yetkilendirilmeleri ile mülkî idare amirlerince ticarî amaçlı toplu kullanım sağlayıcılara verilecek izin belgelerinde filtreleme ve bloke etmede </a:t>
            </a:r>
            <a:r>
              <a:rPr lang="tr-TR" dirty="0" smtClean="0"/>
              <a:t>kullanılacak </a:t>
            </a:r>
            <a:r>
              <a:rPr lang="tr-TR" dirty="0"/>
              <a:t>sistemlere ve yapılacak düzenlemelere yönelik esas ve </a:t>
            </a:r>
            <a:r>
              <a:rPr lang="tr-TR" dirty="0" err="1"/>
              <a:t>usûlleri</a:t>
            </a:r>
            <a:r>
              <a:rPr lang="tr-TR" dirty="0"/>
              <a:t> belirlemek. </a:t>
            </a:r>
          </a:p>
          <a:p>
            <a:pPr algn="just"/>
            <a:r>
              <a:rPr lang="tr-TR" dirty="0" smtClean="0"/>
              <a:t>İnternet </a:t>
            </a:r>
            <a:r>
              <a:rPr lang="tr-TR" dirty="0"/>
              <a:t>ortamındaki yayınların izlenmesi suretiyle </a:t>
            </a:r>
            <a:r>
              <a:rPr lang="tr-TR" b="1" dirty="0"/>
              <a:t>bu Kanunun 8 inci maddesi ile 8/A maddesinde sayılan suçların işlenmesini önlemek için izleme ve bilgi ihbar merkezi dahil, gerekli her türlü teknik altyapıyı kurmak veya kurdurmak</a:t>
            </a:r>
            <a:r>
              <a:rPr lang="tr-TR" dirty="0"/>
              <a:t>, bu altyapıyı işletmek veya işletilmesini </a:t>
            </a:r>
            <a:r>
              <a:rPr lang="tr-TR" dirty="0" smtClean="0"/>
              <a:t>sağlamak</a:t>
            </a:r>
            <a:r>
              <a:rPr lang="tr-TR" dirty="0"/>
              <a:t>.</a:t>
            </a:r>
          </a:p>
        </p:txBody>
      </p:sp>
    </p:spTree>
    <p:extLst>
      <p:ext uri="{BB962C8B-B14F-4D97-AF65-F5344CB8AC3E}">
        <p14:creationId xmlns:p14="http://schemas.microsoft.com/office/powerpoint/2010/main" xmlns="" val="92398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effectLst>
                  <a:outerShdw blurRad="38100" dist="38100" dir="2700000" algn="tl">
                    <a:srgbClr val="000000">
                      <a:alpha val="43137"/>
                    </a:srgbClr>
                  </a:outerShdw>
                </a:effectLst>
              </a:rPr>
              <a:t>Kurum’un 5651 sayılı Kanun Kapsamındaki Görevleri (Md. 10)</a:t>
            </a:r>
            <a:endParaRPr lang="tr-TR" sz="32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fontScale="55000" lnSpcReduction="20000"/>
          </a:bodyPr>
          <a:lstStyle/>
          <a:p>
            <a:pPr algn="just"/>
            <a:r>
              <a:rPr lang="tr-TR" dirty="0" smtClean="0"/>
              <a:t>İnternet </a:t>
            </a:r>
            <a:r>
              <a:rPr lang="tr-TR" dirty="0"/>
              <a:t>ortamında herkese açık çeşitli servislerde yapılacak </a:t>
            </a:r>
            <a:r>
              <a:rPr lang="tr-TR" b="1" dirty="0"/>
              <a:t>filtreleme, perdeleme ve izleme esaslarına göre donanım üretilmesi</a:t>
            </a:r>
            <a:r>
              <a:rPr lang="tr-TR" dirty="0"/>
              <a:t> veya yazılım yapılmasına ilişkin asgari kriterleri </a:t>
            </a:r>
            <a:r>
              <a:rPr lang="tr-TR" dirty="0" smtClean="0"/>
              <a:t>belirlemek</a:t>
            </a:r>
            <a:r>
              <a:rPr lang="tr-TR" dirty="0"/>
              <a:t>. </a:t>
            </a:r>
          </a:p>
          <a:p>
            <a:pPr algn="just"/>
            <a:r>
              <a:rPr lang="tr-TR" dirty="0" smtClean="0"/>
              <a:t>Bilişim </a:t>
            </a:r>
            <a:r>
              <a:rPr lang="tr-TR" dirty="0"/>
              <a:t>ve internet alanındaki </a:t>
            </a:r>
            <a:r>
              <a:rPr lang="tr-TR" b="1" dirty="0"/>
              <a:t>uluslararası kurum ve kuruluşlarla işbirliği ve </a:t>
            </a:r>
            <a:r>
              <a:rPr lang="tr-TR" b="1" dirty="0" smtClean="0"/>
              <a:t>koordinasyonu </a:t>
            </a:r>
            <a:r>
              <a:rPr lang="tr-TR" b="1" dirty="0"/>
              <a:t>sağlamak.</a:t>
            </a:r>
            <a:r>
              <a:rPr lang="tr-TR" dirty="0"/>
              <a:t> </a:t>
            </a:r>
          </a:p>
          <a:p>
            <a:pPr algn="just"/>
            <a:r>
              <a:rPr lang="tr-TR" dirty="0" smtClean="0"/>
              <a:t>Bu </a:t>
            </a:r>
            <a:r>
              <a:rPr lang="tr-TR" dirty="0"/>
              <a:t>Kanunun </a:t>
            </a:r>
            <a:r>
              <a:rPr lang="tr-TR" b="1" dirty="0"/>
              <a:t>8 inci maddesinin birinci fıkrasında sayılan suçların</a:t>
            </a:r>
            <a:r>
              <a:rPr lang="tr-TR" dirty="0"/>
              <a:t>, internet ortamında işlenmesini konu alan her türlü temsili görüntü, yazı veya sesleri içeren ürünlerin tanıtımı, ülkeye sokulması, bulundurulması, kiraya verilmesi veya satışının önlenmesini </a:t>
            </a:r>
            <a:r>
              <a:rPr lang="tr-TR" dirty="0" err="1"/>
              <a:t>teminen</a:t>
            </a:r>
            <a:r>
              <a:rPr lang="tr-TR" dirty="0"/>
              <a:t> yetkili ve görevli kolluk kuvvetleri ile soruşturma mercilerine, teknik imkânları dahilinde gereken her türlü </a:t>
            </a:r>
            <a:r>
              <a:rPr lang="tr-TR" dirty="0" smtClean="0"/>
              <a:t>yardımda </a:t>
            </a:r>
            <a:r>
              <a:rPr lang="tr-TR" dirty="0"/>
              <a:t>bulunmak ve koordinasyonu sağlamak. </a:t>
            </a:r>
            <a:endParaRPr lang="tr-TR" dirty="0" smtClean="0"/>
          </a:p>
          <a:p>
            <a:pPr algn="just"/>
            <a:r>
              <a:rPr lang="tr-TR" dirty="0" smtClean="0"/>
              <a:t>Ayrıca </a:t>
            </a:r>
            <a:r>
              <a:rPr lang="tr-TR" b="1" dirty="0" smtClean="0"/>
              <a:t>siber suçlar</a:t>
            </a:r>
            <a:r>
              <a:rPr lang="tr-TR" dirty="0" smtClean="0"/>
              <a:t> kapsamında eklenen madde ile; </a:t>
            </a:r>
            <a:r>
              <a:rPr lang="tr-TR" dirty="0"/>
              <a:t>Kurum, ulusal siber güvenlik faaliyetleri kapsamında, siber saldırıların tespiti ve önlenmesi konusunda, içerik, yer, erişim sağlayıcılar ve ilgili diğer kurum ve kuruluşlarla koordinasyon sağlar, gerekli tedbirlerin aldırılması konusunda faaliyet yürütür ve ihtiyaç duyulan çalışmaları </a:t>
            </a:r>
            <a:r>
              <a:rPr lang="tr-TR" dirty="0" smtClean="0"/>
              <a:t>yapar.</a:t>
            </a:r>
            <a:endParaRPr lang="tr-TR" dirty="0"/>
          </a:p>
        </p:txBody>
      </p:sp>
    </p:spTree>
    <p:extLst>
      <p:ext uri="{BB962C8B-B14F-4D97-AF65-F5344CB8AC3E}">
        <p14:creationId xmlns:p14="http://schemas.microsoft.com/office/powerpoint/2010/main" xmlns="" val="301360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Kaynakça</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pPr algn="just"/>
            <a:r>
              <a:rPr lang="tr-TR" dirty="0" err="1" smtClean="0"/>
              <a:t>Cankaya</a:t>
            </a:r>
            <a:r>
              <a:rPr lang="tr-TR" dirty="0" smtClean="0"/>
              <a:t>, Ö. ve Yamaner, M. B. (2012). Kitle İletişim Özgürlüğü. İstanbul: Beta.</a:t>
            </a:r>
          </a:p>
          <a:p>
            <a:pPr algn="just"/>
            <a:r>
              <a:rPr lang="tr-TR" dirty="0" smtClean="0"/>
              <a:t>5651 Sayılı İnternet Ortamında Yapılan Yayınların Düzenlenmesi ve Bu Yayınlar Yoluyla İşlenen Suçlarla Mücadele Edilmesi Hakkında Kanun. (Basın Kanunu içinde), İstanbul: Beta.</a:t>
            </a:r>
            <a:endParaRPr lang="tr-TR" dirty="0"/>
          </a:p>
        </p:txBody>
      </p:sp>
    </p:spTree>
    <p:extLst>
      <p:ext uri="{BB962C8B-B14F-4D97-AF65-F5344CB8AC3E}">
        <p14:creationId xmlns:p14="http://schemas.microsoft.com/office/powerpoint/2010/main" xmlns="" val="274046709"/>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112</TotalTime>
  <Words>2287</Words>
  <Application>Microsoft Office PowerPoint</Application>
  <PresentationFormat>Ekran Gösterisi (4:3)</PresentationFormat>
  <Paragraphs>114</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sunum_sablon</vt:lpstr>
      <vt:lpstr>Slayt 1</vt:lpstr>
      <vt:lpstr>İnternet Rejiminde Uluslararası Düzenlemeler</vt:lpstr>
      <vt:lpstr>Siber Suçluluğa İlişkin Avrupa Sözleşmesi</vt:lpstr>
      <vt:lpstr>5651 Sayılı İnternet Ortamında Yapılan Yayınların Düzenlenmesi ve Bu Yayınlar Yoluyla İşlenen Suçlarla Mücadele Edilmesi Hakkında Kanun</vt:lpstr>
      <vt:lpstr>Yükümlülük (Md. 3)</vt:lpstr>
      <vt:lpstr>İçerik Sağlayıcının Sorumluluğu (Md. 4)</vt:lpstr>
      <vt:lpstr>Yer Sağlayıcının Sorumluluğu (Md. 5)</vt:lpstr>
      <vt:lpstr>Erişim Sağlayıcının Sorumluluğu (Md. 6)</vt:lpstr>
      <vt:lpstr>Erişim Sağlayıcıları Birliği (Md. 6/A)</vt:lpstr>
      <vt:lpstr>Toplu Kullanım Sağlayıcıların Yükümlülükleri (md. 7)</vt:lpstr>
      <vt:lpstr>Erişimin Engellenmesi Kararı (Md. 8)</vt:lpstr>
      <vt:lpstr>Erişimin Engellenmesi Kararı (Md. 8)</vt:lpstr>
      <vt:lpstr>Erişimin Engellenmesi Kararı (Md. 8)</vt:lpstr>
      <vt:lpstr>Madde 8/A</vt:lpstr>
      <vt:lpstr>İçeriğin Yayından Çıkarılması ve Erişimin Engellenmesi (Md. 9)</vt:lpstr>
      <vt:lpstr>Özel Hayatın Gizliliği Nedeniyle İçeriğe Erişimin Engellenmesi (Md. 9/A)</vt:lpstr>
      <vt:lpstr>Kurum’un 5651 sayılı Kanun Kapsamındaki Görevleri (Md. 10)</vt:lpstr>
      <vt:lpstr>Kurum’un 5651 sayılı Kanun Kapsamındaki Görevleri (Md. 10)</vt:lpstr>
      <vt:lpstr>Kaynakça</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Hasan&amp;Merve</dc:creator>
  <cp:lastModifiedBy>asus</cp:lastModifiedBy>
  <cp:revision>18</cp:revision>
  <cp:lastPrinted>1601-01-01T00:00:00Z</cp:lastPrinted>
  <dcterms:created xsi:type="dcterms:W3CDTF">2020-01-14T12:00:43Z</dcterms:created>
  <dcterms:modified xsi:type="dcterms:W3CDTF">2020-12-04T12:40:02Z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